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8" r:id="rId3"/>
    <p:sldMasterId id="21474837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oboto Thin"/>
      <p:regular r:id="rId57"/>
      <p:bold r:id="rId58"/>
      <p:italic r:id="rId59"/>
      <p:boldItalic r:id="rId60"/>
    </p:embeddedFont>
    <p:embeddedFont>
      <p:font typeface="Montserrat SemiBold"/>
      <p:regular r:id="rId61"/>
      <p:bold r:id="rId62"/>
      <p:italic r:id="rId63"/>
      <p:boldItalic r:id="rId64"/>
    </p:embeddedFont>
    <p:embeddedFont>
      <p:font typeface="Roboto Medium"/>
      <p:regular r:id="rId65"/>
      <p:bold r:id="rId66"/>
      <p:italic r:id="rId67"/>
      <p:boldItalic r:id="rId68"/>
    </p:embeddedFont>
    <p:embeddedFont>
      <p:font typeface="Roboto"/>
      <p:regular r:id="rId69"/>
      <p:bold r:id="rId70"/>
      <p:italic r:id="rId71"/>
      <p:boldItalic r:id="rId72"/>
    </p:embeddedFont>
    <p:embeddedFont>
      <p:font typeface="Roboto Light"/>
      <p:regular r:id="rId73"/>
      <p:bold r:id="rId74"/>
      <p:italic r:id="rId75"/>
      <p:boldItalic r:id="rId76"/>
    </p:embeddedFont>
    <p:embeddedFont>
      <p:font typeface="Roboto Mono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Mono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Light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6.xml"/><Relationship Id="rId75" Type="http://schemas.openxmlformats.org/officeDocument/2006/relationships/font" Target="fonts/RobotoLight-italic.fntdata"/><Relationship Id="rId30" Type="http://schemas.openxmlformats.org/officeDocument/2006/relationships/slide" Target="slides/slide25.xml"/><Relationship Id="rId74" Type="http://schemas.openxmlformats.org/officeDocument/2006/relationships/font" Target="fonts/RobotoLight-bold.fntdata"/><Relationship Id="rId33" Type="http://schemas.openxmlformats.org/officeDocument/2006/relationships/slide" Target="slides/slide28.xml"/><Relationship Id="rId77" Type="http://schemas.openxmlformats.org/officeDocument/2006/relationships/font" Target="fonts/RobotoMono-regular.fntdata"/><Relationship Id="rId32" Type="http://schemas.openxmlformats.org/officeDocument/2006/relationships/slide" Target="slides/slide27.xml"/><Relationship Id="rId76" Type="http://schemas.openxmlformats.org/officeDocument/2006/relationships/font" Target="fonts/RobotoLight-boldItalic.fntdata"/><Relationship Id="rId35" Type="http://schemas.openxmlformats.org/officeDocument/2006/relationships/slide" Target="slides/slide30.xml"/><Relationship Id="rId79" Type="http://schemas.openxmlformats.org/officeDocument/2006/relationships/font" Target="fonts/RobotoMono-italic.fntdata"/><Relationship Id="rId34" Type="http://schemas.openxmlformats.org/officeDocument/2006/relationships/slide" Target="slides/slide29.xml"/><Relationship Id="rId78" Type="http://schemas.openxmlformats.org/officeDocument/2006/relationships/font" Target="fonts/RobotoMono-bold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SemiBold-bold.fntdata"/><Relationship Id="rId61" Type="http://schemas.openxmlformats.org/officeDocument/2006/relationships/font" Target="fonts/MontserratSemiBold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SemiBold-boldItalic.fntdata"/><Relationship Id="rId63" Type="http://schemas.openxmlformats.org/officeDocument/2006/relationships/font" Target="fonts/MontserratSemiBold-italic.fntdata"/><Relationship Id="rId22" Type="http://schemas.openxmlformats.org/officeDocument/2006/relationships/slide" Target="slides/slide17.xml"/><Relationship Id="rId66" Type="http://schemas.openxmlformats.org/officeDocument/2006/relationships/font" Target="fonts/RobotoMedium-bold.fntdata"/><Relationship Id="rId21" Type="http://schemas.openxmlformats.org/officeDocument/2006/relationships/slide" Target="slides/slide16.xml"/><Relationship Id="rId65" Type="http://schemas.openxmlformats.org/officeDocument/2006/relationships/font" Target="fonts/RobotoMedium-regular.fntdata"/><Relationship Id="rId24" Type="http://schemas.openxmlformats.org/officeDocument/2006/relationships/slide" Target="slides/slide19.xml"/><Relationship Id="rId68" Type="http://schemas.openxmlformats.org/officeDocument/2006/relationships/font" Target="fonts/RobotoMedium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Medium-italic.fntdata"/><Relationship Id="rId60" Type="http://schemas.openxmlformats.org/officeDocument/2006/relationships/font" Target="fonts/RobotoThin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Thin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Thin-italic.fntdata"/><Relationship Id="rId14" Type="http://schemas.openxmlformats.org/officeDocument/2006/relationships/slide" Target="slides/slide9.xml"/><Relationship Id="rId58" Type="http://schemas.openxmlformats.org/officeDocument/2006/relationships/font" Target="fonts/RobotoThin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480f0dd0a7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480f0dd0a7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55aabcb5e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55aabcb5e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55aabcb5e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55aabcb5e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55aabcb5e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55aabcb5e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55aabcb5e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55aabcb5e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55aabcb5e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55aabcb5e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55aabcb5e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55aabcb5e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55aabcb5e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55aabcb5e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55aabcb5e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55aabcb5e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55aabcb5e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55aabcb5e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55aabcb5e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55aabcb5e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52254a76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52254a76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55aabcb5e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55aabcb5e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55aabcb5e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55aabcb5e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55aabcb5e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55aabcb5e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55aabcb5e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55aabcb5e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55aabcb5e8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55aabcb5e8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55aabcb5e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55aabcb5e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55aabcb5e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55aabcb5e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55aabcb5e8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55aabcb5e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55aabcb5e8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55aabcb5e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55aabcb5e8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55aabcb5e8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55aabcb5e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55aabcb5e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55aabcb5e8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55aabcb5e8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55aabcb5e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55aabcb5e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55aabcb5e8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55aabcb5e8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55aabcb5e8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55aabcb5e8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55aabcb5e8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55aabcb5e8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55aabcb5e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55aabcb5e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55aabcb5e8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55aabcb5e8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55aabcb5e8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55aabcb5e8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55aabcb5e8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55aabcb5e8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55aabcb5e8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55aabcb5e8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55aabcb5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55aabcb5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55aabcb5e8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55aabcb5e8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55aabcb5e8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55aabcb5e8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55aabcb5e8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Google Shape;2502;g55aabcb5e8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55aabcb5e8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55aabcb5e8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55aabcb5e8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55aabcb5e8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55aabcb5e8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55aabcb5e8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55aabcb5e8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55aabcb5e8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55aabcb5e8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55aabcb5e8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55aabcb5e8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55aabcb5e8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55aabcb5e8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55aabcb5e8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55aabcb5e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55aabcb5e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55aabcb5e8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55aabcb5e8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55aabcb5e8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55aabcb5e8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55aabcb5e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55aabcb5e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5636d19e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5636d19e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55aabcb5e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55aabcb5e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5636d19e6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5636d19e6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2.png"/><Relationship Id="rId3" Type="http://schemas.openxmlformats.org/officeDocument/2006/relationships/image" Target="../media/image61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5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66.png"/><Relationship Id="rId6" Type="http://schemas.openxmlformats.org/officeDocument/2006/relationships/image" Target="../media/image69.png"/><Relationship Id="rId7" Type="http://schemas.openxmlformats.org/officeDocument/2006/relationships/image" Target="../media/image67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Relationship Id="rId7" Type="http://schemas.openxmlformats.org/officeDocument/2006/relationships/image" Target="../media/image79.png"/><Relationship Id="rId8" Type="http://schemas.openxmlformats.org/officeDocument/2006/relationships/image" Target="../media/image8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4.png"/><Relationship Id="rId4" Type="http://schemas.openxmlformats.org/officeDocument/2006/relationships/image" Target="../media/image80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5.png"/><Relationship Id="rId5" Type="http://schemas.openxmlformats.org/officeDocument/2006/relationships/image" Target="../media/image83.png"/><Relationship Id="rId6" Type="http://schemas.openxmlformats.org/officeDocument/2006/relationships/image" Target="../media/image87.png"/><Relationship Id="rId7" Type="http://schemas.openxmlformats.org/officeDocument/2006/relationships/image" Target="../media/image85.png"/><Relationship Id="rId8" Type="http://schemas.openxmlformats.org/officeDocument/2006/relationships/image" Target="../media/image9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Relationship Id="rId7" Type="http://schemas.openxmlformats.org/officeDocument/2006/relationships/image" Target="../media/image89.png"/><Relationship Id="rId8" Type="http://schemas.openxmlformats.org/officeDocument/2006/relationships/image" Target="../media/image9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2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Relationship Id="rId4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Relationship Id="rId4" Type="http://schemas.openxmlformats.org/officeDocument/2006/relationships/image" Target="../media/image10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Relationship Id="rId4" Type="http://schemas.openxmlformats.org/officeDocument/2006/relationships/image" Target="../media/image1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5.png"/><Relationship Id="rId4" Type="http://schemas.openxmlformats.org/officeDocument/2006/relationships/image" Target="../media/image11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5.png"/><Relationship Id="rId4" Type="http://schemas.openxmlformats.org/officeDocument/2006/relationships/image" Target="../media/image12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36.png"/><Relationship Id="rId4" Type="http://schemas.openxmlformats.org/officeDocument/2006/relationships/image" Target="../media/image11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21.png"/><Relationship Id="rId4" Type="http://schemas.openxmlformats.org/officeDocument/2006/relationships/image" Target="../media/image12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25.png"/><Relationship Id="rId4" Type="http://schemas.openxmlformats.org/officeDocument/2006/relationships/image" Target="../media/image153.png"/><Relationship Id="rId5" Type="http://schemas.openxmlformats.org/officeDocument/2006/relationships/image" Target="../media/image1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28.png"/><Relationship Id="rId4" Type="http://schemas.openxmlformats.org/officeDocument/2006/relationships/image" Target="../media/image127.png"/><Relationship Id="rId5" Type="http://schemas.openxmlformats.org/officeDocument/2006/relationships/image" Target="../media/image13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37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4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39.png"/><Relationship Id="rId4" Type="http://schemas.openxmlformats.org/officeDocument/2006/relationships/image" Target="../media/image133.png"/><Relationship Id="rId5" Type="http://schemas.openxmlformats.org/officeDocument/2006/relationships/image" Target="../media/image147.png"/><Relationship Id="rId6" Type="http://schemas.openxmlformats.org/officeDocument/2006/relationships/image" Target="../media/image14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1.png"/><Relationship Id="rId3" Type="http://schemas.openxmlformats.org/officeDocument/2006/relationships/image" Target="../media/image146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Relationship Id="rId3" Type="http://schemas.openxmlformats.org/officeDocument/2006/relationships/image" Target="../media/image151.png"/><Relationship Id="rId4" Type="http://schemas.openxmlformats.org/officeDocument/2006/relationships/image" Target="../media/image142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52.png"/><Relationship Id="rId4" Type="http://schemas.openxmlformats.org/officeDocument/2006/relationships/image" Target="../media/image155.png"/><Relationship Id="rId5" Type="http://schemas.openxmlformats.org/officeDocument/2006/relationships/image" Target="../media/image160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7.png"/><Relationship Id="rId3" Type="http://schemas.openxmlformats.org/officeDocument/2006/relationships/image" Target="../media/image162.png"/><Relationship Id="rId4" Type="http://schemas.openxmlformats.org/officeDocument/2006/relationships/image" Target="../media/image161.png"/><Relationship Id="rId5" Type="http://schemas.openxmlformats.org/officeDocument/2006/relationships/image" Target="../media/image165.png"/><Relationship Id="rId6" Type="http://schemas.openxmlformats.org/officeDocument/2006/relationships/image" Target="../media/image156.png"/><Relationship Id="rId7" Type="http://schemas.openxmlformats.org/officeDocument/2006/relationships/image" Target="../media/image15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7.png"/><Relationship Id="rId3" Type="http://schemas.openxmlformats.org/officeDocument/2006/relationships/image" Target="../media/image180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66.png"/><Relationship Id="rId4" Type="http://schemas.openxmlformats.org/officeDocument/2006/relationships/image" Target="../media/image169.png"/><Relationship Id="rId5" Type="http://schemas.openxmlformats.org/officeDocument/2006/relationships/image" Target="../media/image16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9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6.png"/><Relationship Id="rId3" Type="http://schemas.openxmlformats.org/officeDocument/2006/relationships/image" Target="../media/image173.png"/><Relationship Id="rId4" Type="http://schemas.openxmlformats.org/officeDocument/2006/relationships/image" Target="../media/image172.png"/><Relationship Id="rId5" Type="http://schemas.openxmlformats.org/officeDocument/2006/relationships/image" Target="../media/image178.png"/><Relationship Id="rId6" Type="http://schemas.openxmlformats.org/officeDocument/2006/relationships/image" Target="../media/image177.png"/><Relationship Id="rId7" Type="http://schemas.openxmlformats.org/officeDocument/2006/relationships/image" Target="../media/image170.png"/><Relationship Id="rId8" Type="http://schemas.openxmlformats.org/officeDocument/2006/relationships/image" Target="../media/image17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1.png"/><Relationship Id="rId3" Type="http://schemas.openxmlformats.org/officeDocument/2006/relationships/image" Target="../media/image179.png"/><Relationship Id="rId4" Type="http://schemas.openxmlformats.org/officeDocument/2006/relationships/image" Target="../media/image176.png"/><Relationship Id="rId5" Type="http://schemas.openxmlformats.org/officeDocument/2006/relationships/image" Target="../media/image175.png"/><Relationship Id="rId6" Type="http://schemas.openxmlformats.org/officeDocument/2006/relationships/image" Target="../media/image181.png"/><Relationship Id="rId7" Type="http://schemas.openxmlformats.org/officeDocument/2006/relationships/image" Target="../media/image187.png"/><Relationship Id="rId8" Type="http://schemas.openxmlformats.org/officeDocument/2006/relationships/image" Target="../media/image19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85.png"/><Relationship Id="rId4" Type="http://schemas.openxmlformats.org/officeDocument/2006/relationships/image" Target="../media/image213.png"/><Relationship Id="rId5" Type="http://schemas.openxmlformats.org/officeDocument/2006/relationships/image" Target="../media/image196.png"/><Relationship Id="rId6" Type="http://schemas.openxmlformats.org/officeDocument/2006/relationships/image" Target="../media/image20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0.png"/><Relationship Id="rId3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92.png"/><Relationship Id="rId5" Type="http://schemas.openxmlformats.org/officeDocument/2006/relationships/image" Target="../media/image189.png"/><Relationship Id="rId6" Type="http://schemas.openxmlformats.org/officeDocument/2006/relationships/image" Target="../media/image186.png"/><Relationship Id="rId7" Type="http://schemas.openxmlformats.org/officeDocument/2006/relationships/image" Target="../media/image194.png"/><Relationship Id="rId8" Type="http://schemas.openxmlformats.org/officeDocument/2006/relationships/image" Target="../media/image18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5.png"/><Relationship Id="rId3" Type="http://schemas.openxmlformats.org/officeDocument/2006/relationships/image" Target="../media/image193.png"/><Relationship Id="rId4" Type="http://schemas.openxmlformats.org/officeDocument/2006/relationships/image" Target="../media/image197.png"/><Relationship Id="rId9" Type="http://schemas.openxmlformats.org/officeDocument/2006/relationships/image" Target="../media/image205.png"/><Relationship Id="rId5" Type="http://schemas.openxmlformats.org/officeDocument/2006/relationships/image" Target="../media/image198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199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6.png"/><Relationship Id="rId3" Type="http://schemas.openxmlformats.org/officeDocument/2006/relationships/image" Target="../media/image209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1.png"/><Relationship Id="rId3" Type="http://schemas.openxmlformats.org/officeDocument/2006/relationships/image" Target="../media/image210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 txBox="1"/>
          <p:nvPr>
            <p:ph idx="7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3" name="Google Shape;1033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2" name="Google Shape;107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0" name="Google Shape;1080;p6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5" name="Google Shape;1085;p6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6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6" name="Google Shape;111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7" name="Google Shape;1117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8" name="Google Shape;1118;p6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6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6" name="Google Shape;1136;p6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7" name="Google Shape;1137;p6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5" name="Google Shape;1155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6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2" name="Google Shape;1162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0" name="Google Shape;1170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6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6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6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" name="Google Shape;1210;p7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6" name="Google Shape;1216;p7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5" name="Google Shape;1225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7" name="Google Shape;1227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7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7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7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7" name="Google Shape;1257;p7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8" name="Google Shape;1258;p7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6" name="Google Shape;1266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7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2" name="Google Shape;1292;p7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3" name="Google Shape;1293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4" name="Google Shape;1294;p7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5" name="Google Shape;1295;p7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3" name="Google Shape;1303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7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7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7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7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7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7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7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7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7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7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4" name="Google Shape;1364;p7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7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4" name="Google Shape;1374;p7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7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7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7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7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7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7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6" name="Google Shape;1436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2" name="Google Shape;146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7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7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7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7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0" name="Google Shape;1480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7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7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7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7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7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7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5" name="Google Shape;1515;p7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8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8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8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8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2" name="Google Shape;1682;p8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8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2" name="Google Shape;172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7" name="Google Shape;1747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8" name="Google Shape;1748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9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6" name="Google Shape;1826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8" name="Google Shape;1828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6" name="Google Shape;185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1" name="Google Shape;1881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9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9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2" name="Google Shape;1912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4" name="Google Shape;191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3" name="Google Shape;194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5" name="Google Shape;194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6" name="Google Shape;1976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5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9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7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Prep Day 1</a:t>
            </a:r>
            <a:endParaRPr/>
          </a:p>
        </p:txBody>
      </p:sp>
      <p:sp>
        <p:nvSpPr>
          <p:cNvPr id="2030" name="Google Shape;2030;p10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Certified Ethical Hacker 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1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Breakdown</a:t>
            </a:r>
            <a:endParaRPr/>
          </a:p>
        </p:txBody>
      </p:sp>
      <p:sp>
        <p:nvSpPr>
          <p:cNvPr id="2120" name="Google Shape;2120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1" name="Google Shape;2121;p11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2" name="Google Shape;2122;p1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CEH Topics Breakdown</a:t>
            </a:r>
            <a:endParaRPr/>
          </a:p>
        </p:txBody>
      </p:sp>
      <p:sp>
        <p:nvSpPr>
          <p:cNvPr id="2128" name="Google Shape;2128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9" name="Google Shape;2129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0" name="Google Shape;2130;p11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825" y="664625"/>
            <a:ext cx="6730458" cy="41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13"/>
          <p:cNvSpPr txBox="1"/>
          <p:nvPr/>
        </p:nvSpPr>
        <p:spPr>
          <a:xfrm>
            <a:off x="265675" y="765150"/>
            <a:ext cx="1873500" cy="4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Analysis / Assessment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Tools/ Systems/ Programs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Procedures/ Methodology</a:t>
            </a:r>
            <a:endParaRPr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Regulations / Policy</a:t>
            </a:r>
            <a:endParaRPr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Ethics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Domain 1: Background</a:t>
            </a:r>
            <a:endParaRPr/>
          </a:p>
        </p:txBody>
      </p:sp>
      <p:sp>
        <p:nvSpPr>
          <p:cNvPr id="2137" name="Google Shape;2137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138" name="Google Shape;2138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9" name="Google Shape;2139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1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technologies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Web technologies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 technologies 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Communication Protocols 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Malware Operations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Mobile technologies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Telecommunications Technologies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1500"/>
              </a:spcAft>
              <a:buSzPts val="1400"/>
              <a:buChar char="☐"/>
            </a:pPr>
            <a:r>
              <a:rPr lang="en"/>
              <a:t>Backups and archiving</a:t>
            </a:r>
            <a:endParaRPr/>
          </a:p>
        </p:txBody>
      </p:sp>
      <p:sp>
        <p:nvSpPr>
          <p:cNvPr id="2141" name="Google Shape;2141;p114"/>
          <p:cNvSpPr/>
          <p:nvPr/>
        </p:nvSpPr>
        <p:spPr>
          <a:xfrm>
            <a:off x="504575" y="1284250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14"/>
          <p:cNvSpPr/>
          <p:nvPr/>
        </p:nvSpPr>
        <p:spPr>
          <a:xfrm>
            <a:off x="504575" y="1654500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114"/>
          <p:cNvSpPr/>
          <p:nvPr/>
        </p:nvSpPr>
        <p:spPr>
          <a:xfrm>
            <a:off x="504575" y="2062275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14"/>
          <p:cNvSpPr/>
          <p:nvPr/>
        </p:nvSpPr>
        <p:spPr>
          <a:xfrm>
            <a:off x="504575" y="2470038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14"/>
          <p:cNvSpPr/>
          <p:nvPr/>
        </p:nvSpPr>
        <p:spPr>
          <a:xfrm>
            <a:off x="504575" y="2877800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14"/>
          <p:cNvSpPr/>
          <p:nvPr/>
        </p:nvSpPr>
        <p:spPr>
          <a:xfrm>
            <a:off x="504575" y="3285575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14"/>
          <p:cNvSpPr/>
          <p:nvPr/>
        </p:nvSpPr>
        <p:spPr>
          <a:xfrm>
            <a:off x="504575" y="3705838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14"/>
          <p:cNvSpPr/>
          <p:nvPr/>
        </p:nvSpPr>
        <p:spPr>
          <a:xfrm>
            <a:off x="504575" y="4101113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9" name="Google Shape;214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Domain 1: Background</a:t>
            </a:r>
            <a:endParaRPr/>
          </a:p>
        </p:txBody>
      </p:sp>
      <p:sp>
        <p:nvSpPr>
          <p:cNvPr id="2155" name="Google Shape;2155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Covered In-Class:</a:t>
            </a:r>
            <a:endParaRPr/>
          </a:p>
        </p:txBody>
      </p:sp>
      <p:sp>
        <p:nvSpPr>
          <p:cNvPr id="2156" name="Google Shape;2156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7" name="Google Shape;2157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1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technologies - </a:t>
            </a:r>
            <a:r>
              <a:rPr b="1" lang="en"/>
              <a:t>Networking 101, Networking Security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Web technologies - </a:t>
            </a:r>
            <a:r>
              <a:rPr b="1" lang="en"/>
              <a:t>Cyber 101, Web Development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 technologies - </a:t>
            </a:r>
            <a:r>
              <a:rPr b="1" lang="en"/>
              <a:t>Cyber 101, Networking 101, Operating Systems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Communication Protocols- </a:t>
            </a:r>
            <a:r>
              <a:rPr b="1" lang="en">
                <a:solidFill>
                  <a:schemeClr val="dk1"/>
                </a:solidFill>
              </a:rPr>
              <a:t>Networking 101, Networking Security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Malware Operations- </a:t>
            </a:r>
            <a:r>
              <a:rPr b="1" lang="en"/>
              <a:t>Penetration Testing, Web Vulnerabilities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Mobile technologies- </a:t>
            </a:r>
            <a:r>
              <a:rPr b="1" lang="en"/>
              <a:t>Not Covered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Telecommunications Technologies- </a:t>
            </a:r>
            <a:r>
              <a:rPr b="1" lang="en"/>
              <a:t>Not Covered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1500"/>
              </a:spcAft>
              <a:buSzPts val="1400"/>
              <a:buChar char="☐"/>
            </a:pPr>
            <a:r>
              <a:rPr lang="en"/>
              <a:t>Backups and archiving- </a:t>
            </a:r>
            <a:r>
              <a:rPr b="1" lang="en"/>
              <a:t>Not Covered</a:t>
            </a:r>
            <a:endParaRPr b="1"/>
          </a:p>
        </p:txBody>
      </p:sp>
      <p:sp>
        <p:nvSpPr>
          <p:cNvPr id="2159" name="Google Shape;2159;p115"/>
          <p:cNvSpPr/>
          <p:nvPr/>
        </p:nvSpPr>
        <p:spPr>
          <a:xfrm>
            <a:off x="504575" y="1284250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15"/>
          <p:cNvSpPr/>
          <p:nvPr/>
        </p:nvSpPr>
        <p:spPr>
          <a:xfrm>
            <a:off x="504575" y="1654500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15"/>
          <p:cNvSpPr/>
          <p:nvPr/>
        </p:nvSpPr>
        <p:spPr>
          <a:xfrm>
            <a:off x="504575" y="2062275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15"/>
          <p:cNvSpPr/>
          <p:nvPr/>
        </p:nvSpPr>
        <p:spPr>
          <a:xfrm>
            <a:off x="504575" y="2470038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115"/>
          <p:cNvSpPr/>
          <p:nvPr/>
        </p:nvSpPr>
        <p:spPr>
          <a:xfrm>
            <a:off x="504575" y="2877800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15"/>
          <p:cNvSpPr/>
          <p:nvPr/>
        </p:nvSpPr>
        <p:spPr>
          <a:xfrm>
            <a:off x="504575" y="3285575"/>
            <a:ext cx="218100" cy="2268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115"/>
          <p:cNvSpPr/>
          <p:nvPr/>
        </p:nvSpPr>
        <p:spPr>
          <a:xfrm>
            <a:off x="504575" y="3705838"/>
            <a:ext cx="218100" cy="2268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15"/>
          <p:cNvSpPr/>
          <p:nvPr/>
        </p:nvSpPr>
        <p:spPr>
          <a:xfrm>
            <a:off x="504575" y="4101113"/>
            <a:ext cx="218100" cy="2268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7" name="Google Shape;216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Sample Question #1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173" name="Google Shape;2173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4" name="Google Shape;2174;p1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16"/>
          <p:cNvSpPr txBox="1"/>
          <p:nvPr>
            <p:ph idx="3" type="body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these options is the most secure procedure for strong backup tapes?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 a climate controlled facility offsite.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Inside the data center for </a:t>
            </a:r>
            <a:r>
              <a:rPr lang="en" sz="1800"/>
              <a:t>faster</a:t>
            </a:r>
            <a:r>
              <a:rPr lang="en" sz="1800"/>
              <a:t> </a:t>
            </a:r>
            <a:r>
              <a:rPr lang="en" sz="1800"/>
              <a:t>retrieval</a:t>
            </a:r>
            <a:r>
              <a:rPr lang="en" sz="1800"/>
              <a:t> in a fireproof safe.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 a cool dry environment.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On a different floor in the same building. </a:t>
            </a:r>
            <a:endParaRPr sz="1800"/>
          </a:p>
        </p:txBody>
      </p:sp>
      <p:pic>
        <p:nvPicPr>
          <p:cNvPr id="2176" name="Google Shape;217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Sample</a:t>
            </a:r>
            <a:r>
              <a:rPr lang="en">
                <a:solidFill>
                  <a:srgbClr val="0B5394"/>
                </a:solidFill>
              </a:rPr>
              <a:t> Question #1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182" name="Google Shape;2182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3" name="Google Shape;2183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117"/>
          <p:cNvSpPr txBox="1"/>
          <p:nvPr>
            <p:ph idx="3" type="body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these options is the most secure procedure for strong backup tapes?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highlight>
                  <a:srgbClr val="FFFF00"/>
                </a:highlight>
              </a:rPr>
              <a:t>In a climate controlled facility offsite.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Inside the data center for faster retrieval in a fireproof safe.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 a cool dry environment.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On a different floor in the same building. </a:t>
            </a:r>
            <a:endParaRPr sz="1800"/>
          </a:p>
        </p:txBody>
      </p:sp>
      <p:pic>
        <p:nvPicPr>
          <p:cNvPr id="2185" name="Google Shape;218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Sample</a:t>
            </a:r>
            <a:r>
              <a:rPr lang="en">
                <a:solidFill>
                  <a:srgbClr val="0B5394"/>
                </a:solidFill>
              </a:rPr>
              <a:t> Question #2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191" name="Google Shape;2191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2" name="Google Shape;2192;p1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118"/>
          <p:cNvSpPr txBox="1"/>
          <p:nvPr>
            <p:ph idx="3" type="body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 following is the greatest threat posed by backups?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un-encrypted backup can be misplaced or stolen.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 is incomplete because no verification was performed.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backup is the source of Malware or illicit information.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backup is unavailable during disaster recovery.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94" name="Google Shape;219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Sample Question #2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200" name="Google Shape;2200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1" name="Google Shape;2201;p1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19"/>
          <p:cNvSpPr txBox="1"/>
          <p:nvPr>
            <p:ph idx="3" type="body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 following is the greatest threat posed by backups?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highlight>
                  <a:srgbClr val="FFFF00"/>
                </a:highlight>
              </a:rPr>
              <a:t>An un-encrypted backup can be misplaced or stolen.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 is incomplete because no verification was performed.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backup is the source of Malware or illicit information.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backup is unavailable during disaster recovery.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03" name="Google Shape;220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Domain 2: Analysis and Assessment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09" name="Google Shape;2209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210" name="Google Shape;2210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1" name="Google Shape;2211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0"/>
          <p:cNvSpPr txBox="1"/>
          <p:nvPr>
            <p:ph idx="3" type="body"/>
          </p:nvPr>
        </p:nvSpPr>
        <p:spPr>
          <a:xfrm>
            <a:off x="0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Data Analysis</a:t>
            </a:r>
            <a:endParaRPr sz="1800"/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System Analysis</a:t>
            </a:r>
            <a:endParaRPr sz="1800"/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Risk Assessment</a:t>
            </a:r>
            <a:endParaRPr sz="1800"/>
          </a:p>
          <a:p>
            <a:pPr indent="-342900" lvl="0" marL="457200" rtl="0" algn="l">
              <a:spcBef>
                <a:spcPts val="1500"/>
              </a:spcBef>
              <a:spcAft>
                <a:spcPts val="1500"/>
              </a:spcAft>
              <a:buSzPts val="1800"/>
              <a:buChar char="☐"/>
            </a:pPr>
            <a:r>
              <a:rPr lang="en" sz="1800"/>
              <a:t>Technical assessment methods</a:t>
            </a:r>
            <a:endParaRPr sz="1800"/>
          </a:p>
        </p:txBody>
      </p:sp>
      <p:sp>
        <p:nvSpPr>
          <p:cNvPr id="2213" name="Google Shape;2213;p120"/>
          <p:cNvSpPr/>
          <p:nvPr/>
        </p:nvSpPr>
        <p:spPr>
          <a:xfrm>
            <a:off x="504575" y="1284250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0"/>
          <p:cNvSpPr/>
          <p:nvPr/>
        </p:nvSpPr>
        <p:spPr>
          <a:xfrm>
            <a:off x="504575" y="1754525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20"/>
          <p:cNvSpPr/>
          <p:nvPr/>
        </p:nvSpPr>
        <p:spPr>
          <a:xfrm>
            <a:off x="504575" y="2224800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0"/>
          <p:cNvSpPr/>
          <p:nvPr/>
        </p:nvSpPr>
        <p:spPr>
          <a:xfrm>
            <a:off x="504575" y="2695063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7" name="Google Shape;221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Domain 2: Analysis and Assessment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23" name="Google Shape;2223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Covered in Class:</a:t>
            </a:r>
            <a:endParaRPr/>
          </a:p>
        </p:txBody>
      </p:sp>
      <p:sp>
        <p:nvSpPr>
          <p:cNvPr id="2224" name="Google Shape;2224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5" name="Google Shape;2225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21"/>
          <p:cNvSpPr txBox="1"/>
          <p:nvPr>
            <p:ph idx="3" type="body"/>
          </p:nvPr>
        </p:nvSpPr>
        <p:spPr>
          <a:xfrm>
            <a:off x="0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Data Analysis - </a:t>
            </a:r>
            <a:r>
              <a:rPr b="1" lang="en" sz="1800"/>
              <a:t>SIEMS</a:t>
            </a:r>
            <a:endParaRPr b="1" sz="1800"/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System Analysis - </a:t>
            </a:r>
            <a:r>
              <a:rPr b="1" lang="en" sz="1800"/>
              <a:t>Operating Systems, SIEMS</a:t>
            </a:r>
            <a:endParaRPr b="1" sz="1800"/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Risk Assessment - </a:t>
            </a:r>
            <a:r>
              <a:rPr b="1" lang="en" sz="1800"/>
              <a:t>Not Covered</a:t>
            </a:r>
            <a:endParaRPr b="1" sz="1800"/>
          </a:p>
          <a:p>
            <a:pPr indent="-342900" lvl="0" marL="457200" rtl="0" algn="l">
              <a:spcBef>
                <a:spcPts val="1500"/>
              </a:spcBef>
              <a:spcAft>
                <a:spcPts val="1500"/>
              </a:spcAft>
              <a:buSzPts val="1800"/>
              <a:buChar char="☐"/>
            </a:pPr>
            <a:r>
              <a:rPr lang="en" sz="1800"/>
              <a:t>Technical assessment methods - </a:t>
            </a:r>
            <a:r>
              <a:rPr b="1" lang="en" sz="1800"/>
              <a:t>Not Covered</a:t>
            </a:r>
            <a:endParaRPr b="1" sz="1800"/>
          </a:p>
        </p:txBody>
      </p:sp>
      <p:sp>
        <p:nvSpPr>
          <p:cNvPr id="2227" name="Google Shape;2227;p121"/>
          <p:cNvSpPr/>
          <p:nvPr/>
        </p:nvSpPr>
        <p:spPr>
          <a:xfrm>
            <a:off x="504575" y="1284250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21"/>
          <p:cNvSpPr/>
          <p:nvPr/>
        </p:nvSpPr>
        <p:spPr>
          <a:xfrm>
            <a:off x="504575" y="1754525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21"/>
          <p:cNvSpPr/>
          <p:nvPr/>
        </p:nvSpPr>
        <p:spPr>
          <a:xfrm>
            <a:off x="504575" y="2224800"/>
            <a:ext cx="218100" cy="2268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21"/>
          <p:cNvSpPr/>
          <p:nvPr/>
        </p:nvSpPr>
        <p:spPr>
          <a:xfrm>
            <a:off x="504575" y="2695063"/>
            <a:ext cx="218100" cy="2268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1" name="Google Shape;223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36" name="Google Shape;2036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2037" name="Google Shape;2037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8" name="Google Shape;2038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04"/>
          <p:cNvSpPr txBox="1"/>
          <p:nvPr/>
        </p:nvSpPr>
        <p:spPr>
          <a:xfrm>
            <a:off x="333375" y="1266825"/>
            <a:ext cx="8536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Explain what the Certified Ethical Hacker Exam is and which Info Sec fields would benefit from obtaining the certification.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List the requirements, prerequisites and details of the exam.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List the Domains covered in the exam that have/haven't been covered previously in our class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Complete a practice test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0" name="Google Shape;2040;p104"/>
          <p:cNvSpPr/>
          <p:nvPr/>
        </p:nvSpPr>
        <p:spPr>
          <a:xfrm>
            <a:off x="498225" y="1347625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04"/>
          <p:cNvSpPr/>
          <p:nvPr/>
        </p:nvSpPr>
        <p:spPr>
          <a:xfrm>
            <a:off x="448700" y="2203450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04"/>
          <p:cNvSpPr/>
          <p:nvPr/>
        </p:nvSpPr>
        <p:spPr>
          <a:xfrm>
            <a:off x="448700" y="2831713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04"/>
          <p:cNvSpPr/>
          <p:nvPr/>
        </p:nvSpPr>
        <p:spPr>
          <a:xfrm>
            <a:off x="448700" y="3660127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#1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37" name="Google Shape;2237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8" name="Google Shape;2238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2"/>
          <p:cNvSpPr txBox="1"/>
          <p:nvPr>
            <p:ph idx="3" type="body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In Risk Management, how is the term “likelihood” related to the concept of "threat?"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the probability that a vulnerability is a threat-source.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a possible threat-source that may exploit a vulnerability.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the likely source of a threat that could exploit a vulnerability.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the probability that a threat-source will exploit a vulnerability. </a:t>
            </a:r>
            <a:endParaRPr sz="1800"/>
          </a:p>
        </p:txBody>
      </p:sp>
      <p:pic>
        <p:nvPicPr>
          <p:cNvPr id="2240" name="Google Shape;224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#1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46" name="Google Shape;2246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7" name="Google Shape;2247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23"/>
          <p:cNvSpPr txBox="1"/>
          <p:nvPr>
            <p:ph idx="3" type="body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In Risk Management, how is the term “likelihood” related to the concept of "threat?"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the probability that a vulnerability is a threat-source.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a possible threat-source that may exploit a vulnerability.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the likely source of a threat that could exploit a vulnerability.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rgbClr val="24292E"/>
                </a:solidFill>
                <a:highlight>
                  <a:srgbClr val="FFFF00"/>
                </a:highlight>
              </a:rPr>
              <a:t>Likelihood is the probability that a threat-source will exploit a vulnerability. </a:t>
            </a:r>
            <a:endParaRPr b="1" sz="1800">
              <a:highlight>
                <a:srgbClr val="FFFF00"/>
              </a:highlight>
            </a:endParaRPr>
          </a:p>
        </p:txBody>
      </p:sp>
      <p:pic>
        <p:nvPicPr>
          <p:cNvPr id="2249" name="Google Shape;224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#2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55" name="Google Shape;2255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6" name="Google Shape;2256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124"/>
          <p:cNvSpPr txBox="1"/>
          <p:nvPr>
            <p:ph idx="3" type="body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rgbClr val="24292E"/>
                </a:solidFill>
              </a:rPr>
              <a:t>Threats x Vulnerabilities</a:t>
            </a:r>
            <a:r>
              <a:rPr lang="en" sz="1800">
                <a:solidFill>
                  <a:srgbClr val="24292E"/>
                </a:solidFill>
              </a:rPr>
              <a:t> is referred to as the: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Threat assessment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Disaster recovery formula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BIA equation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Risk equation </a:t>
            </a:r>
            <a:endParaRPr sz="1800">
              <a:solidFill>
                <a:srgbClr val="24292E"/>
              </a:solidFill>
            </a:endParaRPr>
          </a:p>
        </p:txBody>
      </p:sp>
      <p:pic>
        <p:nvPicPr>
          <p:cNvPr id="2258" name="Google Shape;225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#2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64" name="Google Shape;2264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5" name="Google Shape;2265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25"/>
          <p:cNvSpPr txBox="1"/>
          <p:nvPr>
            <p:ph idx="3" type="body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4292E"/>
                </a:solidFill>
              </a:rPr>
              <a:t>Threats x Vulnerabilities</a:t>
            </a:r>
            <a:r>
              <a:rPr lang="en" sz="1800">
                <a:solidFill>
                  <a:srgbClr val="24292E"/>
                </a:solidFill>
              </a:rPr>
              <a:t> is referred to as the: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Threat assessment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Disaster recovery formula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BIA equation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24292E"/>
                </a:solidFill>
                <a:highlight>
                  <a:srgbClr val="FFFF00"/>
                </a:highlight>
              </a:rPr>
              <a:t>Risk equation </a:t>
            </a:r>
            <a:endParaRPr b="1" sz="1800">
              <a:solidFill>
                <a:srgbClr val="24292E"/>
              </a:solidFill>
              <a:highlight>
                <a:srgbClr val="FFFF00"/>
              </a:highlight>
            </a:endParaRPr>
          </a:p>
        </p:txBody>
      </p:sp>
      <p:pic>
        <p:nvPicPr>
          <p:cNvPr id="2267" name="Google Shape;226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#3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73" name="Google Shape;2273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4" name="Google Shape;2274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26"/>
          <p:cNvSpPr txBox="1"/>
          <p:nvPr>
            <p:ph idx="3" type="body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________________ is an entity or event with the potential to adversely impact a system through unauthorized access, destruction, disclosures, denial of service, or modification of data. 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Threat 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Attack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Risk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Vulnerability</a:t>
            </a:r>
            <a:endParaRPr sz="1800">
              <a:solidFill>
                <a:srgbClr val="24292E"/>
              </a:solidFill>
            </a:endParaRPr>
          </a:p>
        </p:txBody>
      </p:sp>
      <p:pic>
        <p:nvPicPr>
          <p:cNvPr id="2276" name="Google Shape;227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#3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82" name="Google Shape;2282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3" name="Google Shape;2283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27"/>
          <p:cNvSpPr txBox="1"/>
          <p:nvPr>
            <p:ph idx="3" type="body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________________ is an entity or event with the potential to adversely impact a system through unauthorized access, destruction, disclosures, denial of service, or modification of data. 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24292E"/>
                </a:solidFill>
                <a:highlight>
                  <a:srgbClr val="FFFF00"/>
                </a:highlight>
              </a:rPr>
              <a:t>Threat </a:t>
            </a:r>
            <a:endParaRPr b="1"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Attack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Risk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Vulnerability</a:t>
            </a:r>
            <a:endParaRPr sz="1800">
              <a:solidFill>
                <a:srgbClr val="24292E"/>
              </a:solidFill>
            </a:endParaRPr>
          </a:p>
        </p:txBody>
      </p:sp>
      <p:pic>
        <p:nvPicPr>
          <p:cNvPr id="2285" name="Google Shape;228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Domain 3: Security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291" name="Google Shape;2291;p128"/>
          <p:cNvSpPr txBox="1"/>
          <p:nvPr>
            <p:ph idx="1" type="subTitle"/>
          </p:nvPr>
        </p:nvSpPr>
        <p:spPr>
          <a:xfrm>
            <a:off x="0" y="6048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292" name="Google Shape;2292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3" name="Google Shape;2293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128"/>
          <p:cNvSpPr txBox="1"/>
          <p:nvPr>
            <p:ph idx="3" type="body"/>
          </p:nvPr>
        </p:nvSpPr>
        <p:spPr>
          <a:xfrm>
            <a:off x="-170075" y="1115700"/>
            <a:ext cx="5090400" cy="394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Systems security controls 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Application/file server 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Firewalls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Cryptography</a:t>
            </a:r>
            <a:r>
              <a:rPr b="1" lang="en"/>
              <a:t> 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Security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Physical Security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Threat Modeling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☐"/>
            </a:pPr>
            <a:r>
              <a:rPr lang="en"/>
              <a:t>Verification procedures </a:t>
            </a:r>
            <a:endParaRPr b="1"/>
          </a:p>
        </p:txBody>
      </p:sp>
      <p:pic>
        <p:nvPicPr>
          <p:cNvPr id="2295" name="Google Shape;229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128"/>
          <p:cNvSpPr txBox="1"/>
          <p:nvPr/>
        </p:nvSpPr>
        <p:spPr>
          <a:xfrm>
            <a:off x="4261450" y="924550"/>
            <a:ext cx="47289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Scanners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Security policy implications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Privacy/ confidentiality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Biometrics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Wireless access technology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Trusted Networks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Vulnerabilities </a:t>
            </a:r>
            <a:endParaRPr/>
          </a:p>
        </p:txBody>
      </p:sp>
      <p:sp>
        <p:nvSpPr>
          <p:cNvPr id="2297" name="Google Shape;2297;p128"/>
          <p:cNvSpPr/>
          <p:nvPr/>
        </p:nvSpPr>
        <p:spPr>
          <a:xfrm>
            <a:off x="347825" y="1152875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28"/>
          <p:cNvSpPr/>
          <p:nvPr/>
        </p:nvSpPr>
        <p:spPr>
          <a:xfrm>
            <a:off x="347825" y="1512500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28"/>
          <p:cNvSpPr/>
          <p:nvPr/>
        </p:nvSpPr>
        <p:spPr>
          <a:xfrm>
            <a:off x="347825" y="1906663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28"/>
          <p:cNvSpPr/>
          <p:nvPr/>
        </p:nvSpPr>
        <p:spPr>
          <a:xfrm>
            <a:off x="347825" y="2300850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28"/>
          <p:cNvSpPr/>
          <p:nvPr/>
        </p:nvSpPr>
        <p:spPr>
          <a:xfrm>
            <a:off x="347825" y="2636975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28"/>
          <p:cNvSpPr/>
          <p:nvPr/>
        </p:nvSpPr>
        <p:spPr>
          <a:xfrm>
            <a:off x="347825" y="3034763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28"/>
          <p:cNvSpPr/>
          <p:nvPr/>
        </p:nvSpPr>
        <p:spPr>
          <a:xfrm>
            <a:off x="347825" y="3432575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28"/>
          <p:cNvSpPr/>
          <p:nvPr/>
        </p:nvSpPr>
        <p:spPr>
          <a:xfrm>
            <a:off x="347825" y="3776813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28"/>
          <p:cNvSpPr/>
          <p:nvPr/>
        </p:nvSpPr>
        <p:spPr>
          <a:xfrm>
            <a:off x="4436325" y="1040800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28"/>
          <p:cNvSpPr/>
          <p:nvPr/>
        </p:nvSpPr>
        <p:spPr>
          <a:xfrm>
            <a:off x="4436325" y="1429900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28"/>
          <p:cNvSpPr/>
          <p:nvPr/>
        </p:nvSpPr>
        <p:spPr>
          <a:xfrm>
            <a:off x="4436325" y="1819000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28"/>
          <p:cNvSpPr/>
          <p:nvPr/>
        </p:nvSpPr>
        <p:spPr>
          <a:xfrm>
            <a:off x="4436325" y="2208100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28"/>
          <p:cNvSpPr/>
          <p:nvPr/>
        </p:nvSpPr>
        <p:spPr>
          <a:xfrm>
            <a:off x="4436325" y="2597200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28"/>
          <p:cNvSpPr/>
          <p:nvPr/>
        </p:nvSpPr>
        <p:spPr>
          <a:xfrm>
            <a:off x="4436325" y="2978725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28"/>
          <p:cNvSpPr/>
          <p:nvPr/>
        </p:nvSpPr>
        <p:spPr>
          <a:xfrm>
            <a:off x="4436325" y="3336325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28"/>
          <p:cNvSpPr/>
          <p:nvPr/>
        </p:nvSpPr>
        <p:spPr>
          <a:xfrm>
            <a:off x="4436325" y="3693925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Domain 3: Security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18" name="Google Shape;2318;p129"/>
          <p:cNvSpPr txBox="1"/>
          <p:nvPr>
            <p:ph idx="1" type="subTitle"/>
          </p:nvPr>
        </p:nvSpPr>
        <p:spPr>
          <a:xfrm>
            <a:off x="0" y="6048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Covered In-Class: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9" name="Google Shape;2319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0" name="Google Shape;2320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129"/>
          <p:cNvSpPr txBox="1"/>
          <p:nvPr>
            <p:ph idx="3" type="body"/>
          </p:nvPr>
        </p:nvSpPr>
        <p:spPr>
          <a:xfrm>
            <a:off x="-170075" y="1115700"/>
            <a:ext cx="5090400" cy="394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Systems security controls - </a:t>
            </a:r>
            <a:r>
              <a:rPr b="1" lang="en"/>
              <a:t>Network Security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Application/file server - </a:t>
            </a:r>
            <a:r>
              <a:rPr b="1" lang="en"/>
              <a:t>Web Vulnerabilities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Firewalls - </a:t>
            </a:r>
            <a:r>
              <a:rPr b="1" lang="en"/>
              <a:t>Network Security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Cryptography - </a:t>
            </a:r>
            <a:r>
              <a:rPr b="1" lang="en"/>
              <a:t>Cryptography 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Security - </a:t>
            </a:r>
            <a:r>
              <a:rPr b="1" lang="en"/>
              <a:t>Network Security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Physical Security - </a:t>
            </a:r>
            <a:r>
              <a:rPr b="1" lang="en"/>
              <a:t>Not Covered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Threat Modeling - </a:t>
            </a:r>
            <a:r>
              <a:rPr b="1" lang="en"/>
              <a:t>GRC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☐"/>
            </a:pPr>
            <a:r>
              <a:rPr lang="en"/>
              <a:t>Verification procedures - </a:t>
            </a:r>
            <a:r>
              <a:rPr b="1" lang="en"/>
              <a:t>SIEMS</a:t>
            </a:r>
            <a:endParaRPr b="1"/>
          </a:p>
        </p:txBody>
      </p:sp>
      <p:pic>
        <p:nvPicPr>
          <p:cNvPr id="2322" name="Google Shape;232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129"/>
          <p:cNvSpPr txBox="1"/>
          <p:nvPr/>
        </p:nvSpPr>
        <p:spPr>
          <a:xfrm>
            <a:off x="4261450" y="924550"/>
            <a:ext cx="47289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Scanners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Security policy implications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Privacy/ confidentiality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Biometrics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Covered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Wireless access technology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Covered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Trusted Networks -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Covered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Vulnerabilities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Vulnerabilities, Penetration Testing</a:t>
            </a:r>
            <a:endParaRPr/>
          </a:p>
        </p:txBody>
      </p:sp>
      <p:sp>
        <p:nvSpPr>
          <p:cNvPr id="2324" name="Google Shape;2324;p129"/>
          <p:cNvSpPr/>
          <p:nvPr/>
        </p:nvSpPr>
        <p:spPr>
          <a:xfrm>
            <a:off x="347825" y="1152875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29"/>
          <p:cNvSpPr/>
          <p:nvPr/>
        </p:nvSpPr>
        <p:spPr>
          <a:xfrm>
            <a:off x="347825" y="1512500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29"/>
          <p:cNvSpPr/>
          <p:nvPr/>
        </p:nvSpPr>
        <p:spPr>
          <a:xfrm>
            <a:off x="347825" y="2300850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29"/>
          <p:cNvSpPr/>
          <p:nvPr/>
        </p:nvSpPr>
        <p:spPr>
          <a:xfrm>
            <a:off x="347825" y="2636975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29"/>
          <p:cNvSpPr/>
          <p:nvPr/>
        </p:nvSpPr>
        <p:spPr>
          <a:xfrm>
            <a:off x="347825" y="1906663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29"/>
          <p:cNvSpPr/>
          <p:nvPr/>
        </p:nvSpPr>
        <p:spPr>
          <a:xfrm>
            <a:off x="347825" y="3034763"/>
            <a:ext cx="178200" cy="1764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29"/>
          <p:cNvSpPr/>
          <p:nvPr/>
        </p:nvSpPr>
        <p:spPr>
          <a:xfrm>
            <a:off x="347825" y="3432575"/>
            <a:ext cx="178200" cy="1764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129"/>
          <p:cNvSpPr/>
          <p:nvPr/>
        </p:nvSpPr>
        <p:spPr>
          <a:xfrm>
            <a:off x="347825" y="3776813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29"/>
          <p:cNvSpPr/>
          <p:nvPr/>
        </p:nvSpPr>
        <p:spPr>
          <a:xfrm>
            <a:off x="4436325" y="1040800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29"/>
          <p:cNvSpPr/>
          <p:nvPr/>
        </p:nvSpPr>
        <p:spPr>
          <a:xfrm>
            <a:off x="4436325" y="1429900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29"/>
          <p:cNvSpPr/>
          <p:nvPr/>
        </p:nvSpPr>
        <p:spPr>
          <a:xfrm>
            <a:off x="4436325" y="1819000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29"/>
          <p:cNvSpPr/>
          <p:nvPr/>
        </p:nvSpPr>
        <p:spPr>
          <a:xfrm>
            <a:off x="4436325" y="2208100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29"/>
          <p:cNvSpPr/>
          <p:nvPr/>
        </p:nvSpPr>
        <p:spPr>
          <a:xfrm>
            <a:off x="4436325" y="2597200"/>
            <a:ext cx="178200" cy="1764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29"/>
          <p:cNvSpPr/>
          <p:nvPr/>
        </p:nvSpPr>
        <p:spPr>
          <a:xfrm>
            <a:off x="4436325" y="2978725"/>
            <a:ext cx="178200" cy="1764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29"/>
          <p:cNvSpPr/>
          <p:nvPr/>
        </p:nvSpPr>
        <p:spPr>
          <a:xfrm>
            <a:off x="4436325" y="3336325"/>
            <a:ext cx="178200" cy="1764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129"/>
          <p:cNvSpPr/>
          <p:nvPr/>
        </p:nvSpPr>
        <p:spPr>
          <a:xfrm>
            <a:off x="4436325" y="3693925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#1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45" name="Google Shape;2345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6" name="Google Shape;2346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130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Which of the following tools can be used for passive OS fingerprinting?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tcpdump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Tracert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348" name="Google Shape;234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#1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54" name="Google Shape;2354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5" name="Google Shape;2355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31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 following tools can be used for passive OS fingerprinting?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b="1"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tcpdump</a:t>
            </a:r>
            <a:endParaRPr b="1"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Tracert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357" name="Google Shape;235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0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CEH</a:t>
            </a:r>
            <a:endParaRPr/>
          </a:p>
        </p:txBody>
      </p:sp>
      <p:sp>
        <p:nvSpPr>
          <p:cNvPr id="2049" name="Google Shape;2049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0" name="Google Shape;2050;p10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1" name="Google Shape;2051;p10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#2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63" name="Google Shape;2363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4" name="Google Shape;2364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32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</a:rPr>
              <a:t>Which of the following is a low-tech way of gaining unauthorized access to systems?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 Sniffing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Social engineering 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Scanning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Eavesdropping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366" name="Google Shape;236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#2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72" name="Google Shape;2372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3" name="Google Shape;2373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133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Which of the following is a low-tech way of gaining unauthorized access to systems?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Sniffing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b="1" lang="en" sz="1800">
                <a:solidFill>
                  <a:srgbClr val="24292E"/>
                </a:solidFill>
                <a:highlight>
                  <a:srgbClr val="FFFF00"/>
                </a:highlight>
              </a:rPr>
              <a:t>Social engineering </a:t>
            </a:r>
            <a:endParaRPr b="1"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Scanning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Eavesdropping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375" name="Google Shape;237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#3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81" name="Google Shape;2381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2" name="Google Shape;2382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34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Which of the following statements is TRUE?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Layer 3 of the OSI model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Layer 2 of the OSI model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the Layer 1 of the OSI model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both Layer 2 &amp; Layer 3 of the OSI model 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384" name="Google Shape;238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#3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90" name="Google Shape;2390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1" name="Google Shape;2391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35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Which of the following statements is TRUE?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Layer 3 of the OSI model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b="1" lang="en" sz="1800">
                <a:solidFill>
                  <a:srgbClr val="24292E"/>
                </a:solidFill>
                <a:highlight>
                  <a:srgbClr val="FFFF00"/>
                </a:highlight>
              </a:rPr>
              <a:t>Sniffers operation on Layer 2 of the OSI model</a:t>
            </a:r>
            <a:endParaRPr b="1"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the Layer 1 of the OSI model</a:t>
            </a:r>
            <a:endParaRPr sz="1800">
              <a:solidFill>
                <a:srgbClr val="24292E"/>
              </a:solidFill>
            </a:endParaRPr>
          </a:p>
          <a:p>
            <a:pPr indent="-342900" lvl="0" marL="9144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both Layer 2 &amp; Layer 3 of the OSI model 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393" name="Google Shape;239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Domain 4: Tools / Systems Programs 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2399" name="Google Shape;2399;p136"/>
          <p:cNvSpPr txBox="1"/>
          <p:nvPr>
            <p:ph idx="1" type="subTitle"/>
          </p:nvPr>
        </p:nvSpPr>
        <p:spPr>
          <a:xfrm>
            <a:off x="0" y="6048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400" name="Google Shape;2400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1" name="Google Shape;2401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36"/>
          <p:cNvSpPr txBox="1"/>
          <p:nvPr>
            <p:ph idx="3" type="body"/>
          </p:nvPr>
        </p:nvSpPr>
        <p:spPr>
          <a:xfrm>
            <a:off x="-170075" y="1115700"/>
            <a:ext cx="4431600" cy="394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/host-based infusion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sniffers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Access control mechanisms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Cryptography Techniques</a:t>
            </a:r>
            <a:r>
              <a:rPr b="1" lang="en"/>
              <a:t> 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Programming Languages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Scripting Languages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Boundary protection appliances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topologies</a:t>
            </a:r>
            <a:r>
              <a:rPr lang="en"/>
              <a:t>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☐"/>
            </a:pPr>
            <a:r>
              <a:rPr lang="en"/>
              <a:t>Subnetting</a:t>
            </a:r>
            <a:endParaRPr/>
          </a:p>
        </p:txBody>
      </p:sp>
      <p:pic>
        <p:nvPicPr>
          <p:cNvPr id="2403" name="Google Shape;24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136"/>
          <p:cNvSpPr txBox="1"/>
          <p:nvPr/>
        </p:nvSpPr>
        <p:spPr>
          <a:xfrm>
            <a:off x="4618675" y="924550"/>
            <a:ext cx="4525200" cy="3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Port Scanning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Domain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Name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Routers/modems/switches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scanners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management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environments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Antivirus Systems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analysis tools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Exploitation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tools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36"/>
          <p:cNvSpPr/>
          <p:nvPr/>
        </p:nvSpPr>
        <p:spPr>
          <a:xfrm>
            <a:off x="347825" y="1152875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136"/>
          <p:cNvSpPr/>
          <p:nvPr/>
        </p:nvSpPr>
        <p:spPr>
          <a:xfrm>
            <a:off x="347825" y="1512500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36"/>
          <p:cNvSpPr/>
          <p:nvPr/>
        </p:nvSpPr>
        <p:spPr>
          <a:xfrm>
            <a:off x="347825" y="1906663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36"/>
          <p:cNvSpPr/>
          <p:nvPr/>
        </p:nvSpPr>
        <p:spPr>
          <a:xfrm>
            <a:off x="347825" y="2300850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36"/>
          <p:cNvSpPr/>
          <p:nvPr/>
        </p:nvSpPr>
        <p:spPr>
          <a:xfrm>
            <a:off x="347825" y="2636975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36"/>
          <p:cNvSpPr/>
          <p:nvPr/>
        </p:nvSpPr>
        <p:spPr>
          <a:xfrm>
            <a:off x="347825" y="3034763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36"/>
          <p:cNvSpPr/>
          <p:nvPr/>
        </p:nvSpPr>
        <p:spPr>
          <a:xfrm>
            <a:off x="347825" y="3432575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36"/>
          <p:cNvSpPr/>
          <p:nvPr/>
        </p:nvSpPr>
        <p:spPr>
          <a:xfrm>
            <a:off x="347825" y="3776813"/>
            <a:ext cx="1782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36"/>
          <p:cNvSpPr/>
          <p:nvPr/>
        </p:nvSpPr>
        <p:spPr>
          <a:xfrm>
            <a:off x="4786022" y="1040800"/>
            <a:ext cx="1704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36"/>
          <p:cNvSpPr/>
          <p:nvPr/>
        </p:nvSpPr>
        <p:spPr>
          <a:xfrm>
            <a:off x="4786022" y="1429900"/>
            <a:ext cx="1704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36"/>
          <p:cNvSpPr/>
          <p:nvPr/>
        </p:nvSpPr>
        <p:spPr>
          <a:xfrm>
            <a:off x="4786022" y="1819000"/>
            <a:ext cx="1704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136"/>
          <p:cNvSpPr/>
          <p:nvPr/>
        </p:nvSpPr>
        <p:spPr>
          <a:xfrm>
            <a:off x="4786022" y="2208100"/>
            <a:ext cx="1704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136"/>
          <p:cNvSpPr/>
          <p:nvPr/>
        </p:nvSpPr>
        <p:spPr>
          <a:xfrm>
            <a:off x="4786022" y="2597200"/>
            <a:ext cx="1704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136"/>
          <p:cNvSpPr/>
          <p:nvPr/>
        </p:nvSpPr>
        <p:spPr>
          <a:xfrm>
            <a:off x="4786022" y="2978725"/>
            <a:ext cx="1704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136"/>
          <p:cNvSpPr/>
          <p:nvPr/>
        </p:nvSpPr>
        <p:spPr>
          <a:xfrm>
            <a:off x="4786022" y="3336325"/>
            <a:ext cx="1704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136"/>
          <p:cNvSpPr/>
          <p:nvPr/>
        </p:nvSpPr>
        <p:spPr>
          <a:xfrm>
            <a:off x="4786022" y="3693925"/>
            <a:ext cx="1704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36"/>
          <p:cNvSpPr/>
          <p:nvPr/>
        </p:nvSpPr>
        <p:spPr>
          <a:xfrm>
            <a:off x="4786022" y="4126488"/>
            <a:ext cx="1704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136"/>
          <p:cNvSpPr/>
          <p:nvPr/>
        </p:nvSpPr>
        <p:spPr>
          <a:xfrm>
            <a:off x="351722" y="4174600"/>
            <a:ext cx="170400" cy="1764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Domain 4: Tools / Systems Programs 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2428" name="Google Shape;2428;p137"/>
          <p:cNvSpPr txBox="1"/>
          <p:nvPr>
            <p:ph idx="1" type="subTitle"/>
          </p:nvPr>
        </p:nvSpPr>
        <p:spPr>
          <a:xfrm>
            <a:off x="0" y="6048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429" name="Google Shape;2429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0" name="Google Shape;2430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37"/>
          <p:cNvSpPr txBox="1"/>
          <p:nvPr>
            <p:ph idx="3" type="body"/>
          </p:nvPr>
        </p:nvSpPr>
        <p:spPr>
          <a:xfrm>
            <a:off x="-170075" y="1115700"/>
            <a:ext cx="5207400" cy="394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/host-based infusion- </a:t>
            </a:r>
            <a:r>
              <a:rPr b="1" lang="en"/>
              <a:t>Net 101, NetSec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sniffers- </a:t>
            </a:r>
            <a:r>
              <a:rPr b="1" lang="en"/>
              <a:t>Net 101, NetSec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Access control mechanisms- </a:t>
            </a:r>
            <a:r>
              <a:rPr b="1" lang="en"/>
              <a:t>Not Covered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Cryptography Techniques</a:t>
            </a:r>
            <a:r>
              <a:rPr b="1" lang="en"/>
              <a:t> - </a:t>
            </a:r>
            <a:r>
              <a:rPr b="1" lang="en"/>
              <a:t>Cryptography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Programming Languages - </a:t>
            </a:r>
            <a:r>
              <a:rPr b="1" lang="en"/>
              <a:t>Python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Scripting Languages- </a:t>
            </a:r>
            <a:r>
              <a:rPr b="1" lang="en"/>
              <a:t>Web Development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Boundary protection appliances - </a:t>
            </a:r>
            <a:r>
              <a:rPr b="1" lang="en"/>
              <a:t>Net Sec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topologies - </a:t>
            </a:r>
            <a:r>
              <a:rPr b="1" lang="en"/>
              <a:t>Net 101, NetSec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☐"/>
            </a:pPr>
            <a:r>
              <a:rPr lang="en"/>
              <a:t>Subnetting - </a:t>
            </a:r>
            <a:r>
              <a:rPr b="1" lang="en"/>
              <a:t>Not covered</a:t>
            </a:r>
            <a:endParaRPr b="1"/>
          </a:p>
        </p:txBody>
      </p:sp>
      <p:pic>
        <p:nvPicPr>
          <p:cNvPr id="2432" name="Google Shape;243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p137"/>
          <p:cNvSpPr txBox="1"/>
          <p:nvPr/>
        </p:nvSpPr>
        <p:spPr>
          <a:xfrm>
            <a:off x="4618675" y="924550"/>
            <a:ext cx="4525200" cy="3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Port Scanning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NetSec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Domain Name System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Networking 101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Routers/modems/switches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Networking 101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scanners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management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Pentest, Web Vulns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environments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Linux / Windows OS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Antivirus Systems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Security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analysis tools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SIEM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Exploitation tools -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Pentest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4" name="Google Shape;2434;p137"/>
          <p:cNvSpPr/>
          <p:nvPr/>
        </p:nvSpPr>
        <p:spPr>
          <a:xfrm>
            <a:off x="347825" y="1152875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137"/>
          <p:cNvSpPr/>
          <p:nvPr/>
        </p:nvSpPr>
        <p:spPr>
          <a:xfrm>
            <a:off x="347825" y="1512500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37"/>
          <p:cNvSpPr/>
          <p:nvPr/>
        </p:nvSpPr>
        <p:spPr>
          <a:xfrm>
            <a:off x="347825" y="1906663"/>
            <a:ext cx="178200" cy="1764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37"/>
          <p:cNvSpPr/>
          <p:nvPr/>
        </p:nvSpPr>
        <p:spPr>
          <a:xfrm>
            <a:off x="347825" y="2300850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37"/>
          <p:cNvSpPr/>
          <p:nvPr/>
        </p:nvSpPr>
        <p:spPr>
          <a:xfrm>
            <a:off x="347825" y="2636975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37"/>
          <p:cNvSpPr/>
          <p:nvPr/>
        </p:nvSpPr>
        <p:spPr>
          <a:xfrm>
            <a:off x="347825" y="3034763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137"/>
          <p:cNvSpPr/>
          <p:nvPr/>
        </p:nvSpPr>
        <p:spPr>
          <a:xfrm>
            <a:off x="347825" y="3432575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37"/>
          <p:cNvSpPr/>
          <p:nvPr/>
        </p:nvSpPr>
        <p:spPr>
          <a:xfrm>
            <a:off x="347825" y="3776813"/>
            <a:ext cx="1782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137"/>
          <p:cNvSpPr/>
          <p:nvPr/>
        </p:nvSpPr>
        <p:spPr>
          <a:xfrm>
            <a:off x="4786022" y="1040800"/>
            <a:ext cx="1704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137"/>
          <p:cNvSpPr/>
          <p:nvPr/>
        </p:nvSpPr>
        <p:spPr>
          <a:xfrm>
            <a:off x="4786022" y="1429900"/>
            <a:ext cx="1704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137"/>
          <p:cNvSpPr/>
          <p:nvPr/>
        </p:nvSpPr>
        <p:spPr>
          <a:xfrm>
            <a:off x="4786022" y="1819000"/>
            <a:ext cx="1704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137"/>
          <p:cNvSpPr/>
          <p:nvPr/>
        </p:nvSpPr>
        <p:spPr>
          <a:xfrm>
            <a:off x="4786022" y="2208100"/>
            <a:ext cx="1704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137"/>
          <p:cNvSpPr/>
          <p:nvPr/>
        </p:nvSpPr>
        <p:spPr>
          <a:xfrm>
            <a:off x="4786022" y="2597200"/>
            <a:ext cx="1704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137"/>
          <p:cNvSpPr/>
          <p:nvPr/>
        </p:nvSpPr>
        <p:spPr>
          <a:xfrm>
            <a:off x="4786022" y="2978725"/>
            <a:ext cx="1704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137"/>
          <p:cNvSpPr/>
          <p:nvPr/>
        </p:nvSpPr>
        <p:spPr>
          <a:xfrm>
            <a:off x="4786022" y="3336325"/>
            <a:ext cx="1704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37"/>
          <p:cNvSpPr/>
          <p:nvPr/>
        </p:nvSpPr>
        <p:spPr>
          <a:xfrm>
            <a:off x="4786022" y="3693925"/>
            <a:ext cx="1704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37"/>
          <p:cNvSpPr/>
          <p:nvPr/>
        </p:nvSpPr>
        <p:spPr>
          <a:xfrm>
            <a:off x="4786022" y="4126488"/>
            <a:ext cx="1704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37"/>
          <p:cNvSpPr/>
          <p:nvPr/>
        </p:nvSpPr>
        <p:spPr>
          <a:xfrm>
            <a:off x="351722" y="4174600"/>
            <a:ext cx="170400" cy="1764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Sample Question #1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57" name="Google Shape;2457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8" name="Google Shape;2458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38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 following is a command line packet analyzer similar to GUI-based Wireshark?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Jack the ripper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Nessus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Tcpdump</a:t>
            </a:r>
            <a:endParaRPr sz="1800"/>
          </a:p>
          <a:p>
            <a:pPr indent="-342900" lvl="0" marL="914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Ethereal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460" name="Google Shape;246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Sample Question #1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66" name="Google Shape;2466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7" name="Google Shape;2467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39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 following is a command line packet analyzer similar to GUI-based Wireshark?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Jack the ripper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Nessus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highlight>
                  <a:srgbClr val="FFFF00"/>
                </a:highlight>
              </a:rPr>
              <a:t>Tcpdump</a:t>
            </a:r>
            <a:endParaRPr b="1" sz="1800">
              <a:highlight>
                <a:srgbClr val="FFFF00"/>
              </a:highlight>
            </a:endParaRPr>
          </a:p>
          <a:p>
            <a:pPr indent="-342900" lvl="0" marL="914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Ethereal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469" name="Google Shape;246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Sample Question #2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75" name="Google Shape;2475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6" name="Google Shape;2476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140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What does a firewall check to prevent particular ports and applications from getting packets into an organizations?</a:t>
            </a:r>
            <a:endParaRPr sz="1600">
              <a:solidFill>
                <a:srgbClr val="24292E"/>
              </a:solidFill>
            </a:endParaRPr>
          </a:p>
          <a:p>
            <a:pPr indent="-330200" lvl="0" marL="914400" marR="152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Transport layer port numbers and application layer headers</a:t>
            </a:r>
            <a:endParaRPr sz="1600">
              <a:solidFill>
                <a:srgbClr val="24292E"/>
              </a:solidFill>
            </a:endParaRPr>
          </a:p>
          <a:p>
            <a:pPr indent="-330200" lvl="0" marL="9144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Network layer headers and the session layer port numbers</a:t>
            </a:r>
            <a:endParaRPr sz="1600">
              <a:solidFill>
                <a:srgbClr val="24292E"/>
              </a:solidFill>
            </a:endParaRPr>
          </a:p>
          <a:p>
            <a:pPr indent="-330200" lvl="0" marL="9144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Application layer port numbers and the transport layer headers</a:t>
            </a:r>
            <a:endParaRPr sz="1600">
              <a:solidFill>
                <a:srgbClr val="24292E"/>
              </a:solidFill>
            </a:endParaRPr>
          </a:p>
          <a:p>
            <a:pPr indent="-330200" lvl="0" marL="9144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Presentation layer headers and the session layer port numbers</a:t>
            </a:r>
            <a:endParaRPr sz="16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478" name="Google Shape;247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Sample Question #2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84" name="Google Shape;2484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5" name="Google Shape;2485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41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What does a firewall check to prevent particular ports and applications from getting packets into an organizations?</a:t>
            </a:r>
            <a:endParaRPr sz="1600">
              <a:solidFill>
                <a:srgbClr val="24292E"/>
              </a:solidFill>
            </a:endParaRPr>
          </a:p>
          <a:p>
            <a:pPr indent="-330200" lvl="0" marL="914400" marR="152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solidFill>
                  <a:srgbClr val="24292E"/>
                </a:solidFill>
                <a:highlight>
                  <a:srgbClr val="FFFF00"/>
                </a:highlight>
              </a:rPr>
              <a:t>Transport layer port numbers and application layer headers</a:t>
            </a:r>
            <a:endParaRPr b="1" sz="16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-330200" lvl="0" marL="9144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Network layer headers and the session layer port numbers</a:t>
            </a:r>
            <a:endParaRPr sz="1600">
              <a:solidFill>
                <a:srgbClr val="24292E"/>
              </a:solidFill>
            </a:endParaRPr>
          </a:p>
          <a:p>
            <a:pPr indent="-330200" lvl="0" marL="9144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Application layer port numbers and the transport layer headers</a:t>
            </a:r>
            <a:endParaRPr sz="1600">
              <a:solidFill>
                <a:srgbClr val="24292E"/>
              </a:solidFill>
            </a:endParaRPr>
          </a:p>
          <a:p>
            <a:pPr indent="-330200" lvl="0" marL="9144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Presentation layer headers and the session layer port numbers</a:t>
            </a:r>
            <a:endParaRPr sz="1600">
              <a:solidFill>
                <a:srgbClr val="24292E"/>
              </a:solidFill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487" name="Google Shape;2487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a Certified Ethical Hacker?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</a:t>
            </a:r>
            <a:r>
              <a:rPr lang="en"/>
              <a:t> to the </a:t>
            </a:r>
            <a:r>
              <a:rPr lang="en">
                <a:solidFill>
                  <a:srgbClr val="CC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EC-Council</a:t>
            </a:r>
            <a:r>
              <a:rPr baseline="30000" lang="en"/>
              <a:t>*</a:t>
            </a:r>
            <a:r>
              <a:rPr lang="en"/>
              <a:t> </a:t>
            </a:r>
            <a:endParaRPr/>
          </a:p>
        </p:txBody>
      </p:sp>
      <p:sp>
        <p:nvSpPr>
          <p:cNvPr id="2058" name="Google Shape;2058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9" name="Google Shape;2059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0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skilled professional who understands how to look for weaknesses and vulnerabilities in target systems.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Uses the same knowledge and tools as a malicious hacker in a </a:t>
            </a:r>
            <a:r>
              <a:rPr lang="en"/>
              <a:t>lawful</a:t>
            </a:r>
            <a:r>
              <a:rPr lang="en"/>
              <a:t> and legitimate manner to assess the security posture of a target system.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aseline="30000" lang="en"/>
              <a:t>* </a:t>
            </a:r>
            <a:r>
              <a:rPr lang="en" sz="1600">
                <a:solidFill>
                  <a:srgbClr val="CC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EC-Council</a:t>
            </a:r>
            <a:r>
              <a:rPr lang="en"/>
              <a:t> </a:t>
            </a:r>
            <a:r>
              <a:rPr lang="en"/>
              <a:t>i</a:t>
            </a:r>
            <a:r>
              <a:rPr lang="en"/>
              <a:t>s an organization that certifies qualified applicants in various e-business and infosec security skills. 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They provide testing and certification for CEH as well as more advanced certifications for ECSA (Certified SEcurity Analyst) and LPT (</a:t>
            </a:r>
            <a:r>
              <a:rPr lang="en"/>
              <a:t>Licensed</a:t>
            </a:r>
            <a:r>
              <a:rPr lang="en"/>
              <a:t> Penetration Tester)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4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domains were </a:t>
            </a:r>
            <a:r>
              <a:rPr i="1" lang="en"/>
              <a:t>not </a:t>
            </a:r>
            <a:r>
              <a:rPr lang="en"/>
              <a:t>covered in class...</a:t>
            </a:r>
            <a:endParaRPr/>
          </a:p>
        </p:txBody>
      </p:sp>
      <p:sp>
        <p:nvSpPr>
          <p:cNvPr id="2498" name="Google Shape;2498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9" name="Google Shape;2499;p1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Domain 5: Procedures and Methodology 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05" name="Google Shape;2505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506" name="Google Shape;2506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7" name="Google Shape;2507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144"/>
          <p:cNvSpPr txBox="1"/>
          <p:nvPr>
            <p:ph idx="3" type="body"/>
          </p:nvPr>
        </p:nvSpPr>
        <p:spPr>
          <a:xfrm>
            <a:off x="0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Public Key Infrastructure (PKI)</a:t>
            </a:r>
            <a:endParaRPr sz="1800"/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Security Architecture</a:t>
            </a:r>
            <a:endParaRPr sz="1800"/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Service-Oriented Architecture</a:t>
            </a:r>
            <a:endParaRPr sz="1800"/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Information security design</a:t>
            </a:r>
            <a:endParaRPr sz="1800"/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N-tier application design</a:t>
            </a:r>
            <a:endParaRPr sz="1800"/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TCP/IP networking</a:t>
            </a:r>
            <a:endParaRPr sz="1800"/>
          </a:p>
          <a:p>
            <a:pPr indent="-342900" lvl="0" marL="457200" rtl="0" algn="l">
              <a:spcBef>
                <a:spcPts val="1500"/>
              </a:spcBef>
              <a:spcAft>
                <a:spcPts val="1500"/>
              </a:spcAft>
              <a:buSzPts val="1800"/>
              <a:buChar char="☐"/>
            </a:pPr>
            <a:r>
              <a:rPr lang="en" sz="1800"/>
              <a:t>Security testing methodology</a:t>
            </a:r>
            <a:endParaRPr sz="1800"/>
          </a:p>
        </p:txBody>
      </p:sp>
      <p:sp>
        <p:nvSpPr>
          <p:cNvPr id="2509" name="Google Shape;2509;p144"/>
          <p:cNvSpPr/>
          <p:nvPr/>
        </p:nvSpPr>
        <p:spPr>
          <a:xfrm>
            <a:off x="504575" y="1754525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44"/>
          <p:cNvSpPr/>
          <p:nvPr/>
        </p:nvSpPr>
        <p:spPr>
          <a:xfrm>
            <a:off x="504575" y="2224800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44"/>
          <p:cNvSpPr/>
          <p:nvPr/>
        </p:nvSpPr>
        <p:spPr>
          <a:xfrm>
            <a:off x="504575" y="2695063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2" name="Google Shape;251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3" name="Google Shape;2513;p144"/>
          <p:cNvSpPr/>
          <p:nvPr/>
        </p:nvSpPr>
        <p:spPr>
          <a:xfrm>
            <a:off x="504575" y="3202138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144"/>
          <p:cNvSpPr/>
          <p:nvPr/>
        </p:nvSpPr>
        <p:spPr>
          <a:xfrm>
            <a:off x="504575" y="3709213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144"/>
          <p:cNvSpPr/>
          <p:nvPr/>
        </p:nvSpPr>
        <p:spPr>
          <a:xfrm>
            <a:off x="504575" y="4179488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144"/>
          <p:cNvSpPr/>
          <p:nvPr/>
        </p:nvSpPr>
        <p:spPr>
          <a:xfrm>
            <a:off x="504575" y="4548063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Sample Question #1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22" name="Google Shape;2522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3" name="Google Shape;2523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145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Regional bank hires your company to perform a security assessment on their network after a recent data breach. The attacker was able to steal financial data from the bank by compromising only a single server. Based on this information, what should be one of your key recommendations to the bank?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Move the financial data to another server on the same IP subnet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Place a front-end web server in a demilitarized zone that only handles external web traffic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Issue new certificates to the web servers from the root certificate authority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Require all employees to change their passwords immediately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525" name="Google Shape;252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Sample Question #1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31" name="Google Shape;2531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2" name="Google Shape;2532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146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Regional bank hires your company to perform a security assessment on their network after a recent data breach. The attacker was able to steal financial data from the bank by compromising only a single server. Based on this information, what should be one of your key recommendations to the bank?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1" lang="en">
                <a:highlight>
                  <a:srgbClr val="FFFF00"/>
                </a:highlight>
              </a:rPr>
              <a:t>Move the financial data to another server on the same IP subnet </a:t>
            </a:r>
            <a:endParaRPr b="1">
              <a:highlight>
                <a:srgbClr val="FFFF00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Place a front-end web server in a demilitarized zone that only handles external web traffic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Issue new certificates to the web servers from the root certificate authority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Require all employees to change their passwords immediately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534" name="Google Shape;253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Sample Question #2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40" name="Google Shape;2540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1" name="Google Shape;2541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47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You've just been hired to perform a pentest on an organization that has been subjected to a large-scale attack. The CIO is concerned with mitigating threats and vulnerabilities to totally eliminate risk. What is one of the first things you should do when starting this job?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Start the wireshark application to start sniffing network traffic.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Establish attribution to suspected attackers.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Explain to the CIO that you cannot eliminate all risk, but you will be able to reduce risk to acceptable levels.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Interview all employees in the company to rule out possible insider threats.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543" name="Google Shape;254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Sample Question #2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49" name="Google Shape;2549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0" name="Google Shape;2550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48"/>
          <p:cNvSpPr txBox="1"/>
          <p:nvPr>
            <p:ph idx="3" type="body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You've just been hired to perform a pentest on an organization that has been subjected to a large-scale attack. The CIO is concerned with mitigating threats and vulnerabilities to totally eliminate risk. </a:t>
            </a:r>
            <a:r>
              <a:rPr lang="en">
                <a:solidFill>
                  <a:srgbClr val="24292E"/>
                </a:solidFill>
              </a:rPr>
              <a:t>What is one of the first things you should do when starting this job?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Start the wireshark application to start sniffing network traffic.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Establish attribution to suspected attackers.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b="1" lang="en">
                <a:solidFill>
                  <a:srgbClr val="24292E"/>
                </a:solidFill>
                <a:highlight>
                  <a:srgbClr val="FFFF00"/>
                </a:highlight>
              </a:rPr>
              <a:t>Explain to the CIO that you cannot eliminate all risk, but you will be able to reduce risk to acceptable levels.</a:t>
            </a:r>
            <a:endParaRPr b="1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Interview all employees in the company to rule out possible insider threats.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5240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552" name="Google Shape;255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Domain 6: Regulation / Policy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558" name="Google Shape;2558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section of the exam tests knowledge of major information security regulations and evaluations of corporation’s security policies. </a:t>
            </a:r>
            <a:endParaRPr/>
          </a:p>
        </p:txBody>
      </p:sp>
      <p:sp>
        <p:nvSpPr>
          <p:cNvPr id="2559" name="Google Shape;2559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0" name="Google Shape;2560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49"/>
          <p:cNvSpPr txBox="1"/>
          <p:nvPr>
            <p:ph idx="3" type="body"/>
          </p:nvPr>
        </p:nvSpPr>
        <p:spPr>
          <a:xfrm>
            <a:off x="175" y="1519675"/>
            <a:ext cx="9144000" cy="338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Question: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maintain compliance with regulatory requirements, a security audit of the systems on a network must be performed to determine their compliance with security policies. Which one of the following tools would most likely be used in such as audit?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Port scanner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Protocol analyzer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Vulnerability scanner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Intrusion Detection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Domain 6: Regulation / Policy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567" name="Google Shape;2567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section of the exam tests knowledge of major information security regulations and evaluations of corporation’s security policies. </a:t>
            </a:r>
            <a:endParaRPr/>
          </a:p>
        </p:txBody>
      </p:sp>
      <p:sp>
        <p:nvSpPr>
          <p:cNvPr id="2568" name="Google Shape;2568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9" name="Google Shape;2569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50"/>
          <p:cNvSpPr txBox="1"/>
          <p:nvPr>
            <p:ph idx="3" type="body"/>
          </p:nvPr>
        </p:nvSpPr>
        <p:spPr>
          <a:xfrm>
            <a:off x="175" y="1519675"/>
            <a:ext cx="9144000" cy="338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Question: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To maintain compliance with regulatory requirements, a security audit of the systems on a network must be performed to determine their compliance with security policies. Which one of the following tools would most likely be used in such as audit?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Port scanner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Protocol analyzer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1" lang="en">
                <a:highlight>
                  <a:srgbClr val="FFFF00"/>
                </a:highlight>
              </a:rPr>
              <a:t>Vulnerability scanner </a:t>
            </a:r>
            <a:endParaRPr b="1">
              <a:highlight>
                <a:srgbClr val="FFFF00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Intrusion Detection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Domain 7: Ethics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76" name="Google Shape;2576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section of the exam tests knowledge of how to behave </a:t>
            </a:r>
            <a:r>
              <a:rPr lang="en"/>
              <a:t>appropriately</a:t>
            </a:r>
            <a:r>
              <a:rPr lang="en"/>
              <a:t> in situations that you may encounter as an ethical hacker.  </a:t>
            </a:r>
            <a:endParaRPr/>
          </a:p>
        </p:txBody>
      </p:sp>
      <p:sp>
        <p:nvSpPr>
          <p:cNvPr id="2577" name="Google Shape;2577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8" name="Google Shape;2578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51"/>
          <p:cNvSpPr txBox="1"/>
          <p:nvPr>
            <p:ph idx="3" type="body"/>
          </p:nvPr>
        </p:nvSpPr>
        <p:spPr>
          <a:xfrm>
            <a:off x="175" y="1519675"/>
            <a:ext cx="9144000" cy="338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Question: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Which of the following statements regarding ethical hacking is incorrect?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Testing should be remotely performed offsite.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Ethical hackers should never use tools that have potential of exploiting vulnerabilities in the organizations IT system.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Ethical hacking should not involve writing to or modifying the target systems.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An organization should use ethical hackers who do not sell hardware/software or other consulting services.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CEH Certification</a:t>
            </a:r>
            <a:endParaRPr/>
          </a:p>
        </p:txBody>
      </p:sp>
      <p:sp>
        <p:nvSpPr>
          <p:cNvPr id="2066" name="Google Shape;2066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jobs that may require the CEH certification?</a:t>
            </a:r>
            <a:endParaRPr/>
          </a:p>
        </p:txBody>
      </p:sp>
      <p:sp>
        <p:nvSpPr>
          <p:cNvPr id="2067" name="Google Shape;2067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8" name="Google Shape;2068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0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Penetration Testing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Read Team/ Blue Team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Ethical Hackers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Security Specialists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Information Security Analysts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Security or Systems Administrators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Application </a:t>
            </a:r>
            <a:r>
              <a:rPr lang="en" sz="1800"/>
              <a:t>Security</a:t>
            </a:r>
            <a:r>
              <a:rPr lang="en" sz="1800"/>
              <a:t> Engineers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Vulnerability Management 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Domain 7: Ethics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85" name="Google Shape;2585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section of the exam tests knowledge of how to behave </a:t>
            </a:r>
            <a:r>
              <a:rPr lang="en"/>
              <a:t>appropriately</a:t>
            </a:r>
            <a:r>
              <a:rPr lang="en"/>
              <a:t> in situations that you may encounter as an ethical hacker.  </a:t>
            </a:r>
            <a:endParaRPr/>
          </a:p>
        </p:txBody>
      </p:sp>
      <p:sp>
        <p:nvSpPr>
          <p:cNvPr id="2586" name="Google Shape;2586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7" name="Google Shape;2587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52"/>
          <p:cNvSpPr txBox="1"/>
          <p:nvPr>
            <p:ph idx="3" type="body"/>
          </p:nvPr>
        </p:nvSpPr>
        <p:spPr>
          <a:xfrm>
            <a:off x="175" y="1519675"/>
            <a:ext cx="9144000" cy="338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Question: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Which of the following statements regarding ethical hacking is incorrect?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Testing should be remotely performed offsite.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b="1" lang="en">
                <a:highlight>
                  <a:srgbClr val="FFFF00"/>
                </a:highlight>
              </a:rPr>
              <a:t>Ethical hackers should never use tools that have potential of exploiting vulnerabilities in the organizations IT system.</a:t>
            </a:r>
            <a:endParaRPr b="1">
              <a:highlight>
                <a:srgbClr val="FFFF00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Ethical hacking should not involve writing to or modifying the target systems.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An organization should use ethical hackers who do not sell hardware/software or other consulting services.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5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hour</a:t>
            </a:r>
            <a:endParaRPr/>
          </a:p>
        </p:txBody>
      </p:sp>
      <p:sp>
        <p:nvSpPr>
          <p:cNvPr id="2594" name="Google Shape;2594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5" name="Google Shape;2595;p15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15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Practice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this activity, you will complete a practice CEH exam.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purpose of this review is not to achieve  a perfect score. It </a:t>
            </a:r>
            <a:r>
              <a:rPr lang="en" sz="1400"/>
              <a:t>should be</a:t>
            </a:r>
            <a:r>
              <a:rPr lang="en" sz="1400"/>
              <a:t> used as an opportunity to find less competent areas that you should focus on studying and preparing for.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Exam sent via Slack. </a:t>
            </a:r>
            <a:endParaRPr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 to CEH Certification</a:t>
            </a:r>
            <a:endParaRPr/>
          </a:p>
        </p:txBody>
      </p:sp>
      <p:sp>
        <p:nvSpPr>
          <p:cNvPr id="2075" name="Google Shape;2075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you learn with the certification?</a:t>
            </a:r>
            <a:endParaRPr/>
          </a:p>
        </p:txBody>
      </p:sp>
      <p:sp>
        <p:nvSpPr>
          <p:cNvPr id="2076" name="Google Shape;2076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7" name="Google Shape;2077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08"/>
          <p:cNvSpPr txBox="1"/>
          <p:nvPr>
            <p:ph idx="3" type="body"/>
          </p:nvPr>
        </p:nvSpPr>
        <p:spPr>
          <a:xfrm>
            <a:off x="175" y="1284250"/>
            <a:ext cx="45885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Footprinting and Reconnaissance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Scanning and Enumeration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Vulnerability Analysis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System Hacking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Malware Threats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Sniffing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Social Engineering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Denial-of-</a:t>
            </a:r>
            <a:r>
              <a:rPr lang="en" sz="1600"/>
              <a:t>Service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Session Hijacking</a:t>
            </a:r>
            <a:endParaRPr sz="1600"/>
          </a:p>
        </p:txBody>
      </p:sp>
      <p:sp>
        <p:nvSpPr>
          <p:cNvPr id="2079" name="Google Shape;2079;p108"/>
          <p:cNvSpPr txBox="1"/>
          <p:nvPr>
            <p:ph idx="3" type="body"/>
          </p:nvPr>
        </p:nvSpPr>
        <p:spPr>
          <a:xfrm>
            <a:off x="3884300" y="1284250"/>
            <a:ext cx="50124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Evading IDS, Firewalls, and Honeypots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Hacking Web Servers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Hacking Web Applications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SQL Injection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Hacking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Wireless Network Platforms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IoT Hacking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Cloud Computer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Cryptography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you consider taking the CEH Exam </a:t>
            </a:r>
            <a:endParaRPr/>
          </a:p>
        </p:txBody>
      </p:sp>
      <p:sp>
        <p:nvSpPr>
          <p:cNvPr id="2085" name="Google Shape;2085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CEH is considered an entry-level exam and certification, the applicant must complete one of three credentials to take the exam:</a:t>
            </a:r>
            <a:endParaRPr/>
          </a:p>
        </p:txBody>
      </p:sp>
      <p:sp>
        <p:nvSpPr>
          <p:cNvPr id="2086" name="Google Shape;2086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7" name="Google Shape;2087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0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Attended training at an Accredited Training Center</a:t>
            </a:r>
            <a:endParaRPr sz="1800"/>
          </a:p>
        </p:txBody>
      </p:sp>
      <p:sp>
        <p:nvSpPr>
          <p:cNvPr id="2089" name="Google Shape;2089;p10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Completed iClass, through EC-Council's learning portal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0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Completed Self Study, after an application and proof of two years relevant Info Sec experience is provided</a:t>
            </a:r>
            <a:endParaRPr sz="1600"/>
          </a:p>
        </p:txBody>
      </p:sp>
      <p:sp>
        <p:nvSpPr>
          <p:cNvPr id="2091" name="Google Shape;2091;p10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Without two years of experience, you can also request consideration based on educational background</a:t>
            </a:r>
            <a:endParaRPr sz="1600"/>
          </a:p>
        </p:txBody>
      </p:sp>
      <p:sp>
        <p:nvSpPr>
          <p:cNvPr id="2092" name="Google Shape;2092;p109"/>
          <p:cNvSpPr/>
          <p:nvPr/>
        </p:nvSpPr>
        <p:spPr>
          <a:xfrm>
            <a:off x="377900" y="3925850"/>
            <a:ext cx="850200" cy="6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3" name="Google Shape;209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50" y="3752975"/>
            <a:ext cx="938898" cy="93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CEH Specs</a:t>
            </a:r>
            <a:endParaRPr/>
          </a:p>
        </p:txBody>
      </p:sp>
      <p:sp>
        <p:nvSpPr>
          <p:cNvPr id="2099" name="Google Shape;2099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CEH Certification is obtained through passing the CEH V10 version of the Exam. </a:t>
            </a:r>
            <a:endParaRPr/>
          </a:p>
        </p:txBody>
      </p:sp>
      <p:sp>
        <p:nvSpPr>
          <p:cNvPr id="2100" name="Google Shape;2100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1" name="Google Shape;2101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1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There are 125 multiple-choice questions on the exam.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3" name="Google Shape;2103;p11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exam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lasts 4 hours.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4" name="Google Shape;2104;p11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cost of the exam is $500.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5" name="Google Shape;2105;p11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exam is vendor-neutral.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is the Exam Graded?</a:t>
            </a:r>
            <a:endParaRPr/>
          </a:p>
        </p:txBody>
      </p:sp>
      <p:sp>
        <p:nvSpPr>
          <p:cNvPr id="2111" name="Google Shape;2111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</a:t>
            </a:r>
            <a:r>
              <a:rPr lang="en">
                <a:solidFill>
                  <a:srgbClr val="CC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EC-Council</a:t>
            </a:r>
            <a:r>
              <a:rPr lang="en"/>
              <a:t>:</a:t>
            </a:r>
            <a:endParaRPr/>
          </a:p>
        </p:txBody>
      </p:sp>
      <p:sp>
        <p:nvSpPr>
          <p:cNvPr id="2112" name="Google Shape;2112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3" name="Google Shape;2113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11"/>
          <p:cNvSpPr txBox="1"/>
          <p:nvPr>
            <p:ph idx="3" type="body"/>
          </p:nvPr>
        </p:nvSpPr>
        <p:spPr>
          <a:xfrm>
            <a:off x="0" y="1187888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EC-Council Exams are provided in multiple forms (i.e. different question banks).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Each form is carefully analyzed through beta testing with an appropriate sample group under the purview of a committee of subject matter experts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ensures that each of our exams not only have academic rigor but also have "real world" applicability.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EC-Council also has a process to determine the difficulty rating of each question 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The individual rating contributes to an overall "Cut Score" for each exam form.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To ensure each form has equal assessment standards, cut scores are set on a "per exam form" basis. Depending on which exam form is challenged, cut scores can range from 60% to 85%."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